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78" r:id="rId3"/>
    <p:sldId id="279" r:id="rId4"/>
    <p:sldId id="282" r:id="rId5"/>
    <p:sldId id="280" r:id="rId6"/>
    <p:sldId id="281" r:id="rId7"/>
    <p:sldId id="283" r:id="rId8"/>
    <p:sldId id="284" r:id="rId9"/>
    <p:sldId id="257" r:id="rId10"/>
    <p:sldId id="301" r:id="rId11"/>
    <p:sldId id="269" r:id="rId12"/>
    <p:sldId id="270" r:id="rId13"/>
    <p:sldId id="277" r:id="rId14"/>
    <p:sldId id="271" r:id="rId15"/>
    <p:sldId id="272" r:id="rId16"/>
    <p:sldId id="273" r:id="rId17"/>
    <p:sldId id="274" r:id="rId18"/>
    <p:sldId id="275" r:id="rId19"/>
    <p:sldId id="276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908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74F6AC1-1734-4AF7-AF01-4E2D6E4ADF5C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133A170-CDB4-42CA-A06B-4E227C7D7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48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F9D17-544A-4BB1-880D-5E099BE58E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820094-F62D-41D2-831A-E24A45A7C7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E38D1-8DFA-49DC-B2CD-1FC06D5E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A68A3-15D0-48AF-B008-206220C21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F6F4B-3E66-4B83-8C6E-11C144704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1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67E67-E90F-49C8-94A7-A42E43184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354A10-C371-4454-B4B7-0307E5567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10E11-1E86-484C-A23C-37FBBD183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70C43-27DF-486E-BD92-F2148385E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A8F11-4858-4D94-B34D-4783A86F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7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B00BA5-B613-4265-84D1-8750544E9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9805E1-8A59-49BB-BBF8-91AED2B86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D48D3-7675-4D7F-9697-02E065CF8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1FF77-F526-449C-9545-EF6D0159E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2526F-AB66-43A9-AF35-E64573848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5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8B29F-1DD3-4C19-9FBC-108743666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2C48C-1BC6-4A77-A449-FAB373AD4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704C5-9DFE-4A5D-BB2F-39725AD2F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3DE22-BD8E-48A7-B569-43C1B0A50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C17FD-8010-4C29-91E0-4D5610DD3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67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2C186-7670-4B17-A9C9-ACBF4634A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BB15E-5E7C-4667-9047-6E43065B6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5A9A5-D66D-467D-84F9-1444D636D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F5F46-E8D7-473D-ACEF-E4D9CE88B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89272-4F0F-40F7-90B6-BB690C21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7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C558-50A5-4133-A2E9-386135CF1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1AD1E-8775-4F44-9AF1-63C6F59C2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ECE12-23FF-4981-8DEC-A0F8AEFC9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B99A5-D9D7-4EC8-B5BD-FB06B497D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456E6D-9CA2-4912-80F4-5DADB3F2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8E43A-3829-4CB6-BE01-6EC5AE59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494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0354B-DE12-42D2-95F0-B0F1534F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E825F-4263-4757-AE07-C2EACB305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75A8EE-DBD2-45F1-8B40-FBF8CAD54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346FC3-0002-4448-A8C9-92A97F96D9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02A322-8764-448C-9743-6B9BB54B8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D4B993-09C4-47AF-B79E-92A0A8607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F4419A-0A81-47E3-AB19-03267D739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FB0376-B75C-4B76-B10E-5A5B9C49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588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A8831-C253-4691-B034-9ED0F0E35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5113CA-B8AC-402B-997F-6C001BB24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943748-A59F-4690-A756-A0DF7E7F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F4CD1-E5CA-4CF2-822B-02C44CC34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869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355877-ACB7-4BAE-8F78-D6C229897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9689F7-D725-4E41-9BDD-C2F9BDAB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469D1-A84A-4772-A296-43ED4E9D5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655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F039-3D7C-4F82-B8C8-FCDA42587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A34FE-EB0E-4378-A24F-D1E4A326D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08E4C1-D45D-4E4D-AC92-154BC14F5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D7EF91-FA43-4024-897E-124A5F33D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B4462-51E1-4DE0-9A8D-68FA1264C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CD1C6-0CDD-4DD5-BCCE-D5309BD15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0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6F937-BB86-496F-875F-F490C8C08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8CB3A-5140-4C83-89E9-A4F243FC00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0357CF-CCAD-440C-A27A-2B9960A7D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CFF8B-D2D8-4EC8-A242-75501026C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F511-3911-4E23-8C39-A9A13EDB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66A576-2649-4B2F-B2A0-A7DD8F71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08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84F81B-56D3-4AEA-A6F5-760C03598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B93A6-3146-4E5E-8AED-8C4C8E9ED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4DEC9-08AE-425C-8A8E-7F44A852F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76E7D-6809-4858-9150-E45B7138E9F9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C9357-83FD-4409-BE83-8F3429F48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006C4-097E-45BA-95E0-FB52012FE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9A5BC-A864-47FC-AB4C-0C9BFAA55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965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929D1-1503-4730-9F8F-1D544A696D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Wedged Chord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2DAEF0-29C8-43EA-9D50-E8F7BE87A6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a puzzle by Catriona Shearer</a:t>
            </a:r>
          </a:p>
        </p:txBody>
      </p:sp>
    </p:spTree>
    <p:extLst>
      <p:ext uri="{BB962C8B-B14F-4D97-AF65-F5344CB8AC3E}">
        <p14:creationId xmlns:p14="http://schemas.microsoft.com/office/powerpoint/2010/main" val="108462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9AEBA-81A6-48C4-AC2E-C25B0EC3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Note to Teacher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D55C44-4671-4DA6-82AE-C7767719E3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GB" sz="3200" dirty="0"/>
                  <a:t>The answer to all worksheets is:</a:t>
                </a:r>
              </a:p>
              <a:p>
                <a:pPr marL="0" indent="0">
                  <a:buNone/>
                </a:pPr>
                <a:endParaRPr lang="en-GB" sz="32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latin typeface="Cambria Math" panose="02040503050406030204" pitchFamily="18" charset="0"/>
                                </a:rPr>
                                <m:t>chord</m:t>
                              </m:r>
                              <m:r>
                                <a:rPr lang="en-GB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GB" sz="3200" b="0" i="0" smtClean="0">
                                  <a:latin typeface="Cambria Math" panose="02040503050406030204" pitchFamily="18" charset="0"/>
                                </a:rPr>
                                <m:t>length</m:t>
                              </m:r>
                            </m:e>
                          </m:d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3200" dirty="0"/>
              </a:p>
              <a:p>
                <a:pPr marL="0" indent="0">
                  <a:buNone/>
                </a:pPr>
                <a:endParaRPr lang="en-GB" sz="3200" dirty="0"/>
              </a:p>
              <a:p>
                <a:r>
                  <a:rPr lang="en-GB" sz="3200" dirty="0"/>
                  <a:t>Use the </a:t>
                </a:r>
                <a:r>
                  <a:rPr lang="en-GB" sz="3200" dirty="0" err="1"/>
                  <a:t>geogebra</a:t>
                </a:r>
                <a:r>
                  <a:rPr lang="en-GB" sz="3200" dirty="0"/>
                  <a:t> file to show that the area is invariant for a given </a:t>
                </a:r>
                <a:r>
                  <a:rPr lang="en-GB" sz="3200"/>
                  <a:t>chord length.</a:t>
                </a:r>
                <a:endParaRPr lang="en-GB" sz="32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D55C44-4671-4DA6-82AE-C7767719E3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941" r="-2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6560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D5A27-DFF6-4E78-93C8-2122F9EB8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9FF50-3FCB-4BCF-A30F-D3547E3AC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37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FD1BC65A-8E91-46B7-B79A-28DE6091CCC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E25E10-B35C-4761-95BA-2026BC10C80A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43471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808351-AA62-4D57-878D-3BD06C82510E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C9BFCD-74C0-44F2-9A44-7BE1DB75B7EA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51729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5F13C9-BAE6-48D7-8248-2B3A41A668C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FD9CAD-4C34-45F0-A992-2B00A82975F6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64948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DF79F0-480B-4A8B-8016-3C4838EAFF36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A294CA-3B0F-4665-8DC2-D4713B1AB90B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4113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0AAD2C-6664-43DC-A600-7F8232C9142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4EEE5B-C9D6-4BD8-903B-E28CD410029D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81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CB88AD-F448-4BCD-84EF-486189069F1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A7E42C-6AD5-4577-AE45-03909898C368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04831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E4DF22-4E22-45F6-8364-9341AF268F87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60B342-218C-4BBA-B04D-8E3156A7ED25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75437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FE8FB4-D55B-4537-B220-BB264EAC1D0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5BC2-2BC9-4707-AA75-7E6A2EEE318E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111446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54C69D4-0A84-4351-A5C7-3EA81747E9C7}"/>
              </a:ext>
            </a:extLst>
          </p:cNvPr>
          <p:cNvSpPr/>
          <p:nvPr/>
        </p:nvSpPr>
        <p:spPr>
          <a:xfrm>
            <a:off x="1879009" y="0"/>
            <a:ext cx="8640000" cy="64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8868AB-56EF-4E1E-B08B-C5F4CBFED530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</p:spTree>
    <p:extLst>
      <p:ext uri="{BB962C8B-B14F-4D97-AF65-F5344CB8AC3E}">
        <p14:creationId xmlns:p14="http://schemas.microsoft.com/office/powerpoint/2010/main" val="219893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2FCF4CE-1A08-4712-841F-DDE5E4A681B9}"/>
                </a:ext>
              </a:extLst>
            </p:cNvPr>
            <p:cNvSpPr txBox="1"/>
            <p:nvPr/>
          </p:nvSpPr>
          <p:spPr>
            <a:xfrm>
              <a:off x="6096000" y="2551408"/>
              <a:ext cx="5501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0" dirty="0"/>
                <a:t>11</a:t>
              </a:r>
              <a:endParaRPr lang="en-GB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0AAD2C-6664-43DC-A600-7F8232C9142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4EEE5B-C9D6-4BD8-903B-E28CD410029D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420945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CB88AD-F448-4BCD-84EF-486189069F1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A7E42C-6AD5-4577-AE45-03909898C368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105769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E4DF22-4E22-45F6-8364-9341AF268F87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60B342-218C-4BBA-B04D-8E3156A7ED25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1727121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FE8FB4-D55B-4537-B220-BB264EAC1D0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5BC2-2BC9-4707-AA75-7E6A2EEE318E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50060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FD1BC65A-8E91-46B7-B79A-28DE6091CCC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E25E10-B35C-4761-95BA-2026BC10C80A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41637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808351-AA62-4D57-878D-3BD06C82510E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C9BFCD-74C0-44F2-9A44-7BE1DB75B7EA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133823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5F13C9-BAE6-48D7-8248-2B3A41A668C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FD9CAD-4C34-45F0-A992-2B00A82975F6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137569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DF79F0-480B-4A8B-8016-3C4838EAFF36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A294CA-3B0F-4665-8DC2-D4713B1AB90B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401726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0AAD2C-6664-43DC-A600-7F8232C9142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4EEE5B-C9D6-4BD8-903B-E28CD410029D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9689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CB88AD-F448-4BCD-84EF-486189069F1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A7E42C-6AD5-4577-AE45-03909898C368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426416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25384758-2FBB-4BB2-8720-DB4B8A65B62B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912D06A-ADE0-49F6-8F47-F09EDE38549F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82D1AD1-06B7-4E72-96D0-406C55E5DD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Arc 32">
              <a:extLst>
                <a:ext uri="{FF2B5EF4-FFF2-40B4-BE49-F238E27FC236}">
                  <a16:creationId xmlns:a16="http://schemas.microsoft.com/office/drawing/2014/main" id="{1A9F76C1-58ED-4223-A20E-8C88DC58A92C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A05315B4-291B-4634-82A9-295087D451C2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69B425BD-DE32-402B-85ED-79AC7BFEC25E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AF30613-88EE-4C1A-AD95-4F468316A42F}"/>
              </a:ext>
            </a:extLst>
          </p:cNvPr>
          <p:cNvGrpSpPr/>
          <p:nvPr/>
        </p:nvGrpSpPr>
        <p:grpSpPr>
          <a:xfrm>
            <a:off x="5991258" y="3878374"/>
            <a:ext cx="619854" cy="469491"/>
            <a:chOff x="3390933" y="3878374"/>
            <a:chExt cx="619854" cy="4694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3FA15C69-9F81-4673-BC69-D96F995222CC}"/>
                    </a:ext>
                  </a:extLst>
                </p:cNvPr>
                <p:cNvSpPr txBox="1"/>
                <p:nvPr/>
              </p:nvSpPr>
              <p:spPr>
                <a:xfrm>
                  <a:off x="3467100" y="3886200"/>
                  <a:ext cx="4902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3FA15C69-9F81-4673-BC69-D96F995222C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67100" y="3886200"/>
                  <a:ext cx="490262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521B4F0E-6D7B-40B3-9BD6-701A0B89069D}"/>
                </a:ext>
              </a:extLst>
            </p:cNvPr>
            <p:cNvCxnSpPr>
              <a:cxnSpLocks/>
            </p:cNvCxnSpPr>
            <p:nvPr/>
          </p:nvCxnSpPr>
          <p:spPr>
            <a:xfrm>
              <a:off x="3390933" y="3878374"/>
              <a:ext cx="61985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E372392-5082-4EE2-BCF4-4943C4C0D5E6}"/>
              </a:ext>
            </a:extLst>
          </p:cNvPr>
          <p:cNvGrpSpPr/>
          <p:nvPr/>
        </p:nvGrpSpPr>
        <p:grpSpPr>
          <a:xfrm>
            <a:off x="6611112" y="3878374"/>
            <a:ext cx="4695793" cy="475349"/>
            <a:chOff x="4010787" y="3878374"/>
            <a:chExt cx="4695793" cy="4753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7BFE898-1AA7-4641-BA01-DC75592368DE}"/>
                    </a:ext>
                  </a:extLst>
                </p:cNvPr>
                <p:cNvSpPr txBox="1"/>
                <p:nvPr/>
              </p:nvSpPr>
              <p:spPr>
                <a:xfrm>
                  <a:off x="5753481" y="3892058"/>
                  <a:ext cx="117884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7BFE898-1AA7-4641-BA01-DC75592368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481" y="3892058"/>
                  <a:ext cx="1178849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F3D8DA4-E4F1-4BDE-90BE-079153A49C19}"/>
                </a:ext>
              </a:extLst>
            </p:cNvPr>
            <p:cNvCxnSpPr>
              <a:cxnSpLocks/>
            </p:cNvCxnSpPr>
            <p:nvPr/>
          </p:nvCxnSpPr>
          <p:spPr>
            <a:xfrm>
              <a:off x="4010787" y="3878374"/>
              <a:ext cx="469579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14987E-42E5-4EEC-B24C-2A88752A4E2C}"/>
                  </a:ext>
                </a:extLst>
              </p:cNvPr>
              <p:cNvSpPr txBox="1"/>
              <p:nvPr/>
            </p:nvSpPr>
            <p:spPr>
              <a:xfrm>
                <a:off x="6557687" y="2707577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14987E-42E5-4EEC-B24C-2A88752A4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7687" y="2707577"/>
                <a:ext cx="43037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1D9070-F005-4D36-B4B8-2B2B1A03D930}"/>
                  </a:ext>
                </a:extLst>
              </p:cNvPr>
              <p:cNvSpPr txBox="1"/>
              <p:nvPr/>
            </p:nvSpPr>
            <p:spPr>
              <a:xfrm>
                <a:off x="11300590" y="2129187"/>
                <a:ext cx="406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1D9070-F005-4D36-B4B8-2B2B1A03D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0590" y="2129187"/>
                <a:ext cx="406201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0D8EF97-10BA-4C64-92B0-FF9208F6B816}"/>
                  </a:ext>
                </a:extLst>
              </p:cNvPr>
              <p:cNvSpPr txBox="1"/>
              <p:nvPr/>
            </p:nvSpPr>
            <p:spPr>
              <a:xfrm>
                <a:off x="122864" y="1185449"/>
                <a:ext cx="35737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Need to find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0D8EF97-10BA-4C64-92B0-FF9208F6B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64" y="1185449"/>
                <a:ext cx="3573793" cy="461665"/>
              </a:xfrm>
              <a:prstGeom prst="rect">
                <a:avLst/>
              </a:prstGeom>
              <a:blipFill>
                <a:blip r:embed="rId7"/>
                <a:stretch>
                  <a:fillRect l="-256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816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0.21315 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5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E4DF22-4E22-45F6-8364-9341AF268F87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60B342-218C-4BBA-B04D-8E3156A7ED25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10517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FE8FB4-D55B-4537-B220-BB264EAC1D0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5BC2-2BC9-4707-AA75-7E6A2EEE318E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91848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2FCF4CE-1A08-4712-841F-DDE5E4A681B9}"/>
                </a:ext>
              </a:extLst>
            </p:cNvPr>
            <p:cNvSpPr txBox="1"/>
            <p:nvPr/>
          </p:nvSpPr>
          <p:spPr>
            <a:xfrm>
              <a:off x="6096000" y="2551408"/>
              <a:ext cx="5501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0" dirty="0"/>
                <a:t>11</a:t>
              </a:r>
              <a:endParaRPr lang="en-GB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0AAD2C-6664-43DC-A600-7F8232C9142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4EEE5B-C9D6-4BD8-903B-E28CD410029D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390353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CB88AD-F448-4BCD-84EF-486189069F1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A7E42C-6AD5-4577-AE45-03909898C368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257875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E4DF22-4E22-45F6-8364-9341AF268F87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60B342-218C-4BBA-B04D-8E3156A7ED25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420737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51408"/>
                  <a:ext cx="663964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FE8FB4-D55B-4537-B220-BB264EAC1D08}"/>
              </a:ext>
            </a:extLst>
          </p:cNvPr>
          <p:cNvSpPr txBox="1"/>
          <p:nvPr/>
        </p:nvSpPr>
        <p:spPr>
          <a:xfrm>
            <a:off x="2487041" y="4360848"/>
            <a:ext cx="7217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 figure shows a rectangle, a semicircle and a chord, aligned as shown.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What’s the shaded area?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5BC2-2BC9-4707-AA75-7E6A2EEE318E}"/>
              </a:ext>
            </a:extLst>
          </p:cNvPr>
          <p:cNvSpPr txBox="1"/>
          <p:nvPr/>
        </p:nvSpPr>
        <p:spPr>
          <a:xfrm>
            <a:off x="10255221" y="5776620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SIC_78</a:t>
            </a:r>
          </a:p>
        </p:txBody>
      </p:sp>
    </p:spTree>
    <p:extLst>
      <p:ext uri="{BB962C8B-B14F-4D97-AF65-F5344CB8AC3E}">
        <p14:creationId xmlns:p14="http://schemas.microsoft.com/office/powerpoint/2010/main" val="121688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5985142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AF30613-88EE-4C1A-AD95-4F468316A42F}"/>
              </a:ext>
            </a:extLst>
          </p:cNvPr>
          <p:cNvGrpSpPr/>
          <p:nvPr/>
        </p:nvGrpSpPr>
        <p:grpSpPr>
          <a:xfrm>
            <a:off x="5991258" y="3878374"/>
            <a:ext cx="619854" cy="469491"/>
            <a:chOff x="3390933" y="3878374"/>
            <a:chExt cx="619854" cy="4694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3FA15C69-9F81-4673-BC69-D96F995222CC}"/>
                    </a:ext>
                  </a:extLst>
                </p:cNvPr>
                <p:cNvSpPr txBox="1"/>
                <p:nvPr/>
              </p:nvSpPr>
              <p:spPr>
                <a:xfrm>
                  <a:off x="3467100" y="3886200"/>
                  <a:ext cx="4902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3FA15C69-9F81-4673-BC69-D96F995222C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67100" y="3886200"/>
                  <a:ext cx="490262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521B4F0E-6D7B-40B3-9BD6-701A0B89069D}"/>
                </a:ext>
              </a:extLst>
            </p:cNvPr>
            <p:cNvCxnSpPr>
              <a:cxnSpLocks/>
            </p:cNvCxnSpPr>
            <p:nvPr/>
          </p:nvCxnSpPr>
          <p:spPr>
            <a:xfrm>
              <a:off x="3390933" y="3878374"/>
              <a:ext cx="61985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E372392-5082-4EE2-BCF4-4943C4C0D5E6}"/>
              </a:ext>
            </a:extLst>
          </p:cNvPr>
          <p:cNvGrpSpPr/>
          <p:nvPr/>
        </p:nvGrpSpPr>
        <p:grpSpPr>
          <a:xfrm>
            <a:off x="6611112" y="3878374"/>
            <a:ext cx="4695793" cy="475349"/>
            <a:chOff x="4010787" y="3878374"/>
            <a:chExt cx="4695793" cy="4753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7BFE898-1AA7-4641-BA01-DC75592368DE}"/>
                    </a:ext>
                  </a:extLst>
                </p:cNvPr>
                <p:cNvSpPr txBox="1"/>
                <p:nvPr/>
              </p:nvSpPr>
              <p:spPr>
                <a:xfrm>
                  <a:off x="5753481" y="3892058"/>
                  <a:ext cx="117884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7BFE898-1AA7-4641-BA01-DC75592368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481" y="3892058"/>
                  <a:ext cx="1178849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F3D8DA4-E4F1-4BDE-90BE-079153A49C19}"/>
                </a:ext>
              </a:extLst>
            </p:cNvPr>
            <p:cNvCxnSpPr>
              <a:cxnSpLocks/>
            </p:cNvCxnSpPr>
            <p:nvPr/>
          </p:nvCxnSpPr>
          <p:spPr>
            <a:xfrm>
              <a:off x="4010787" y="3878374"/>
              <a:ext cx="469579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14987E-42E5-4EEC-B24C-2A88752A4E2C}"/>
                  </a:ext>
                </a:extLst>
              </p:cNvPr>
              <p:cNvSpPr txBox="1"/>
              <p:nvPr/>
            </p:nvSpPr>
            <p:spPr>
              <a:xfrm>
                <a:off x="6557687" y="2707577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14987E-42E5-4EEC-B24C-2A88752A4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7687" y="2707577"/>
                <a:ext cx="43037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1D9070-F005-4D36-B4B8-2B2B1A03D930}"/>
                  </a:ext>
                </a:extLst>
              </p:cNvPr>
              <p:cNvSpPr txBox="1"/>
              <p:nvPr/>
            </p:nvSpPr>
            <p:spPr>
              <a:xfrm>
                <a:off x="11300590" y="2129187"/>
                <a:ext cx="406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1D9070-F005-4D36-B4B8-2B2B1A03D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0590" y="2129187"/>
                <a:ext cx="406201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0D8EF97-10BA-4C64-92B0-FF9208F6B816}"/>
                  </a:ext>
                </a:extLst>
              </p:cNvPr>
              <p:cNvSpPr txBox="1"/>
              <p:nvPr/>
            </p:nvSpPr>
            <p:spPr>
              <a:xfrm>
                <a:off x="122864" y="1185449"/>
                <a:ext cx="35737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Need to find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0D8EF97-10BA-4C64-92B0-FF9208F6B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64" y="1185449"/>
                <a:ext cx="3573793" cy="461665"/>
              </a:xfrm>
              <a:prstGeom prst="rect">
                <a:avLst/>
              </a:prstGeom>
              <a:blipFill>
                <a:blip r:embed="rId7"/>
                <a:stretch>
                  <a:fillRect l="-256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703CEBD-58EB-4256-A711-240336D7561C}"/>
                  </a:ext>
                </a:extLst>
              </p:cNvPr>
              <p:cNvSpPr/>
              <p:nvPr/>
            </p:nvSpPr>
            <p:spPr>
              <a:xfrm>
                <a:off x="161336" y="2092748"/>
                <a:ext cx="29750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</m:d>
                        </m:e>
                        <m:sup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  <m:sup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703CEBD-58EB-4256-A711-240336D756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36" y="2092748"/>
                <a:ext cx="2975045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5">
            <a:extLst>
              <a:ext uri="{FF2B5EF4-FFF2-40B4-BE49-F238E27FC236}">
                <a16:creationId xmlns:a16="http://schemas.microsoft.com/office/drawing/2014/main" id="{DA0EFF63-E39D-4E9B-A604-6AECBD88ADE7}"/>
              </a:ext>
            </a:extLst>
          </p:cNvPr>
          <p:cNvSpPr/>
          <p:nvPr/>
        </p:nvSpPr>
        <p:spPr>
          <a:xfrm>
            <a:off x="3217900" y="2138914"/>
            <a:ext cx="2558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(Pythagoras’ theorem)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7413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5985142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6988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AF30613-88EE-4C1A-AD95-4F468316A42F}"/>
              </a:ext>
            </a:extLst>
          </p:cNvPr>
          <p:cNvGrpSpPr/>
          <p:nvPr/>
        </p:nvGrpSpPr>
        <p:grpSpPr>
          <a:xfrm>
            <a:off x="5991258" y="3878374"/>
            <a:ext cx="619854" cy="469491"/>
            <a:chOff x="3390933" y="3878374"/>
            <a:chExt cx="619854" cy="4694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3FA15C69-9F81-4673-BC69-D96F995222CC}"/>
                    </a:ext>
                  </a:extLst>
                </p:cNvPr>
                <p:cNvSpPr txBox="1"/>
                <p:nvPr/>
              </p:nvSpPr>
              <p:spPr>
                <a:xfrm>
                  <a:off x="3467100" y="3886200"/>
                  <a:ext cx="4902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3FA15C69-9F81-4673-BC69-D96F995222C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67100" y="3886200"/>
                  <a:ext cx="490262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521B4F0E-6D7B-40B3-9BD6-701A0B89069D}"/>
                </a:ext>
              </a:extLst>
            </p:cNvPr>
            <p:cNvCxnSpPr>
              <a:cxnSpLocks/>
            </p:cNvCxnSpPr>
            <p:nvPr/>
          </p:nvCxnSpPr>
          <p:spPr>
            <a:xfrm>
              <a:off x="3390933" y="3878374"/>
              <a:ext cx="61985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E372392-5082-4EE2-BCF4-4943C4C0D5E6}"/>
              </a:ext>
            </a:extLst>
          </p:cNvPr>
          <p:cNvGrpSpPr/>
          <p:nvPr/>
        </p:nvGrpSpPr>
        <p:grpSpPr>
          <a:xfrm>
            <a:off x="6611112" y="3878374"/>
            <a:ext cx="4695793" cy="475349"/>
            <a:chOff x="4010787" y="3878374"/>
            <a:chExt cx="4695793" cy="4753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7BFE898-1AA7-4641-BA01-DC75592368DE}"/>
                    </a:ext>
                  </a:extLst>
                </p:cNvPr>
                <p:cNvSpPr txBox="1"/>
                <p:nvPr/>
              </p:nvSpPr>
              <p:spPr>
                <a:xfrm>
                  <a:off x="5753481" y="3892058"/>
                  <a:ext cx="117884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7BFE898-1AA7-4641-BA01-DC75592368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481" y="3892058"/>
                  <a:ext cx="1178849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F3D8DA4-E4F1-4BDE-90BE-079153A49C19}"/>
                </a:ext>
              </a:extLst>
            </p:cNvPr>
            <p:cNvCxnSpPr>
              <a:cxnSpLocks/>
            </p:cNvCxnSpPr>
            <p:nvPr/>
          </p:nvCxnSpPr>
          <p:spPr>
            <a:xfrm>
              <a:off x="4010787" y="3878374"/>
              <a:ext cx="469579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14987E-42E5-4EEC-B24C-2A88752A4E2C}"/>
                  </a:ext>
                </a:extLst>
              </p:cNvPr>
              <p:cNvSpPr txBox="1"/>
              <p:nvPr/>
            </p:nvSpPr>
            <p:spPr>
              <a:xfrm>
                <a:off x="6557687" y="2707577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14987E-42E5-4EEC-B24C-2A88752A4E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7687" y="2707577"/>
                <a:ext cx="43037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1D9070-F005-4D36-B4B8-2B2B1A03D930}"/>
                  </a:ext>
                </a:extLst>
              </p:cNvPr>
              <p:cNvSpPr txBox="1"/>
              <p:nvPr/>
            </p:nvSpPr>
            <p:spPr>
              <a:xfrm>
                <a:off x="11300590" y="2129187"/>
                <a:ext cx="4062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1D9070-F005-4D36-B4B8-2B2B1A03D9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0590" y="2129187"/>
                <a:ext cx="406201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0D8EF97-10BA-4C64-92B0-FF9208F6B816}"/>
                  </a:ext>
                </a:extLst>
              </p:cNvPr>
              <p:cNvSpPr txBox="1"/>
              <p:nvPr/>
            </p:nvSpPr>
            <p:spPr>
              <a:xfrm>
                <a:off x="122864" y="1185449"/>
                <a:ext cx="35737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Need to find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0D8EF97-10BA-4C64-92B0-FF9208F6B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64" y="1185449"/>
                <a:ext cx="3573793" cy="461665"/>
              </a:xfrm>
              <a:prstGeom prst="rect">
                <a:avLst/>
              </a:prstGeom>
              <a:blipFill>
                <a:blip r:embed="rId7"/>
                <a:stretch>
                  <a:fillRect l="-256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FBB8120-084B-41B8-B80E-EB7143B20AE9}"/>
                  </a:ext>
                </a:extLst>
              </p:cNvPr>
              <p:cNvSpPr/>
              <p:nvPr/>
            </p:nvSpPr>
            <p:spPr>
              <a:xfrm>
                <a:off x="161336" y="2092748"/>
                <a:ext cx="29750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400" i="1" dirty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</m:d>
                        </m:e>
                        <m:sup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  <m:sup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FBB8120-084B-41B8-B80E-EB7143B20A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36" y="2092748"/>
                <a:ext cx="2975045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5">
            <a:extLst>
              <a:ext uri="{FF2B5EF4-FFF2-40B4-BE49-F238E27FC236}">
                <a16:creationId xmlns:a16="http://schemas.microsoft.com/office/drawing/2014/main" id="{8C8FE3BF-B6C0-4F7C-8DCB-B70F583BC02A}"/>
              </a:ext>
            </a:extLst>
          </p:cNvPr>
          <p:cNvSpPr/>
          <p:nvPr/>
        </p:nvSpPr>
        <p:spPr>
          <a:xfrm>
            <a:off x="3217900" y="2138914"/>
            <a:ext cx="2558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(Pythagoras’ theorem)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2ED86B0F-2DEE-458E-A638-F99F7DB4588F}"/>
                  </a:ext>
                </a:extLst>
              </p:cNvPr>
              <p:cNvSpPr/>
              <p:nvPr/>
            </p:nvSpPr>
            <p:spPr>
              <a:xfrm>
                <a:off x="161336" y="2769023"/>
                <a:ext cx="31375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GB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GB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0" i="1" dirty="0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2ED86B0F-2DEE-458E-A638-F99F7DB458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36" y="2769023"/>
                <a:ext cx="313759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AB1E464F-0C06-49FD-B62C-78D39980466B}"/>
              </a:ext>
            </a:extLst>
          </p:cNvPr>
          <p:cNvSpPr/>
          <p:nvPr/>
        </p:nvSpPr>
        <p:spPr>
          <a:xfrm>
            <a:off x="3196069" y="2815189"/>
            <a:ext cx="24442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(Intersecting Chords 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 theorem)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4E3FC69-5F33-4335-91CC-5D58208A2E53}"/>
              </a:ext>
            </a:extLst>
          </p:cNvPr>
          <p:cNvCxnSpPr>
            <a:cxnSpLocks/>
          </p:cNvCxnSpPr>
          <p:nvPr/>
        </p:nvCxnSpPr>
        <p:spPr>
          <a:xfrm>
            <a:off x="6611112" y="3677074"/>
            <a:ext cx="0" cy="1704551"/>
          </a:xfrm>
          <a:prstGeom prst="straightConnector1">
            <a:avLst/>
          </a:prstGeom>
          <a:ln w="381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3F04966-B05B-4E7D-AE96-BB763EB89F08}"/>
                  </a:ext>
                </a:extLst>
              </p:cNvPr>
              <p:cNvSpPr txBox="1"/>
              <p:nvPr/>
            </p:nvSpPr>
            <p:spPr>
              <a:xfrm>
                <a:off x="6557687" y="4371141"/>
                <a:ext cx="4303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3F04966-B05B-4E7D-AE96-BB763EB89F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7687" y="4371141"/>
                <a:ext cx="430374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4903E28-EE00-432A-BD73-4E765420E232}"/>
                  </a:ext>
                </a:extLst>
              </p:cNvPr>
              <p:cNvSpPr/>
              <p:nvPr/>
            </p:nvSpPr>
            <p:spPr>
              <a:xfrm>
                <a:off x="-47786" y="3569123"/>
                <a:ext cx="7001464" cy="3358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2400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e>
                      <m:sup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=36−</m:t>
                    </m:r>
                    <m:sSup>
                      <m:sSupPr>
                        <m:ctrlPr>
                          <a:rPr lang="en-GB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GB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/>
                  <a:t>	</a:t>
                </a:r>
                <a:r>
                  <a:rPr lang="en-GB" dirty="0"/>
                  <a:t>		(1)</a:t>
                </a:r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 	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𝑟𝑤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		(2)</a:t>
                </a:r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𝑟𝑤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=36−2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𝑟𝑤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     sub (2) into (1)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𝑟𝑤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=36</m:t>
                    </m:r>
                  </m:oMath>
                </a14:m>
                <a:endParaRPr lang="en-GB" sz="2400" b="0" i="0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b="0" dirty="0"/>
                  <a:t>	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𝑟𝑤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=18</m:t>
                    </m:r>
                  </m:oMath>
                </a14:m>
                <a:endParaRPr lang="en-GB" sz="2400" dirty="0"/>
              </a:p>
              <a:p>
                <a:pPr>
                  <a:lnSpc>
                    <a:spcPct val="150000"/>
                  </a:lnSpc>
                </a:pPr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𝑟</m:t>
                    </m:r>
                    <m:d>
                      <m:d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=18=</m:t>
                    </m:r>
                  </m:oMath>
                </a14:m>
                <a:r>
                  <a:rPr lang="en-GB" sz="2400" dirty="0"/>
                  <a:t> </a:t>
                </a:r>
                <a:r>
                  <a:rPr lang="en-GB" sz="2400" dirty="0">
                    <a:latin typeface="Comic Sans MS" panose="030F0702030302020204" pitchFamily="66" charset="0"/>
                  </a:rPr>
                  <a:t>area required.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4903E28-EE00-432A-BD73-4E765420E2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7786" y="3569123"/>
                <a:ext cx="7001464" cy="3358099"/>
              </a:xfrm>
              <a:prstGeom prst="rect">
                <a:avLst/>
              </a:prstGeom>
              <a:blipFill>
                <a:blip r:embed="rId11"/>
                <a:stretch>
                  <a:fillRect b="-32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29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5B268380-0C49-4157-A0BE-1B0DE92FC804}"/>
              </a:ext>
            </a:extLst>
          </p:cNvPr>
          <p:cNvGrpSpPr/>
          <p:nvPr/>
        </p:nvGrpSpPr>
        <p:grpSpPr>
          <a:xfrm>
            <a:off x="3384817" y="1031283"/>
            <a:ext cx="5321795" cy="5320225"/>
            <a:chOff x="3384817" y="1307735"/>
            <a:chExt cx="5321795" cy="532022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B8AE7D-436F-45FC-9CB5-423AE45B04A3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9B05460-BA3B-45CA-AEB4-65FEFC2BB75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97A9CF9-35B8-4527-BDB7-663DB376FC2B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4C9E465-A27E-4471-8897-C0E7E78CB368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D1BC65A-8E91-46B7-B79A-28DE6091CCC8}"/>
                  </a:ext>
                </a:extLst>
              </p:cNvPr>
              <p:cNvSpPr txBox="1"/>
              <p:nvPr/>
            </p:nvSpPr>
            <p:spPr>
              <a:xfrm>
                <a:off x="3985489" y="4360848"/>
                <a:ext cx="5030920" cy="1307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>
                    <a:latin typeface="Comic Sans MS" panose="030F0702030302020204" pitchFamily="66" charset="0"/>
                  </a:rPr>
                  <a:t>The shaded area is </a:t>
                </a:r>
                <a14:m>
                  <m:oMath xmlns:m="http://schemas.openxmlformats.org/officeDocument/2006/math">
                    <m:r>
                      <a:rPr lang="en-GB" sz="4400" b="1" i="1" dirty="0" smtClean="0">
                        <a:latin typeface="Cambria Math" panose="02040503050406030204" pitchFamily="18" charset="0"/>
                      </a:rPr>
                      <m:t>𝟏𝟖</m:t>
                    </m:r>
                  </m:oMath>
                </a14:m>
                <a:r>
                  <a:rPr lang="en-GB" sz="36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D1BC65A-8E91-46B7-B79A-28DE6091CC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489" y="4360848"/>
                <a:ext cx="5030920" cy="1307859"/>
              </a:xfrm>
              <a:prstGeom prst="rect">
                <a:avLst/>
              </a:prstGeom>
              <a:blipFill>
                <a:blip r:embed="rId3"/>
                <a:stretch>
                  <a:fillRect t="-6977" b="-158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</p:spTree>
    <p:extLst>
      <p:ext uri="{BB962C8B-B14F-4D97-AF65-F5344CB8AC3E}">
        <p14:creationId xmlns:p14="http://schemas.microsoft.com/office/powerpoint/2010/main" val="376993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FD1BC65A-8E91-46B7-B79A-28DE6091CCC8}"/>
              </a:ext>
            </a:extLst>
          </p:cNvPr>
          <p:cNvSpPr txBox="1"/>
          <p:nvPr/>
        </p:nvSpPr>
        <p:spPr>
          <a:xfrm>
            <a:off x="324394" y="344676"/>
            <a:ext cx="4178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There is another way …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AB2703-C70A-4E61-9EAD-848FE78FF8FF}"/>
              </a:ext>
            </a:extLst>
          </p:cNvPr>
          <p:cNvSpPr txBox="1"/>
          <p:nvPr/>
        </p:nvSpPr>
        <p:spPr>
          <a:xfrm>
            <a:off x="324394" y="1232955"/>
            <a:ext cx="41784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Given that only one dimension was given we could conjecture that we could alter where the chord is.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6AFF342-7498-4CA2-B67F-A2C90B95341F}"/>
              </a:ext>
            </a:extLst>
          </p:cNvPr>
          <p:cNvGrpSpPr/>
          <p:nvPr/>
        </p:nvGrpSpPr>
        <p:grpSpPr>
          <a:xfrm>
            <a:off x="5985142" y="1031283"/>
            <a:ext cx="5321795" cy="5320225"/>
            <a:chOff x="3384817" y="1307735"/>
            <a:chExt cx="5321795" cy="532022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2C91404-3FBF-422C-877B-E77E8D018CB0}"/>
                </a:ext>
              </a:extLst>
            </p:cNvPr>
            <p:cNvSpPr/>
            <p:nvPr/>
          </p:nvSpPr>
          <p:spPr>
            <a:xfrm>
              <a:off x="4010787" y="1307735"/>
              <a:ext cx="4695825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0314B84-66CB-4E55-A546-4BF4282A85F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10787" y="2259106"/>
              <a:ext cx="4695793" cy="169442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2037BB02-CC27-4443-8D5A-5819FB4B0441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56199027-7858-4DC6-AA03-DF00E89AEFB6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44073DC-64B7-4F73-A25F-86AD38896B9D}"/>
                    </a:ext>
                  </a:extLst>
                </p:cNvPr>
                <p:cNvSpPr txBox="1"/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D2FCF4CE-1A08-4712-841F-DDE5E4A681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256204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B493D49-7474-4183-AB15-8B9A7F14B4EC}"/>
              </a:ext>
            </a:extLst>
          </p:cNvPr>
          <p:cNvGrpSpPr/>
          <p:nvPr/>
        </p:nvGrpSpPr>
        <p:grpSpPr>
          <a:xfrm>
            <a:off x="236461" y="3853211"/>
            <a:ext cx="5321795" cy="5320225"/>
            <a:chOff x="3384817" y="1307735"/>
            <a:chExt cx="5321795" cy="532022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331886A-014E-49E5-AC27-49F2671B263C}"/>
                </a:ext>
              </a:extLst>
            </p:cNvPr>
            <p:cNvSpPr/>
            <p:nvPr/>
          </p:nvSpPr>
          <p:spPr>
            <a:xfrm>
              <a:off x="3384817" y="1307735"/>
              <a:ext cx="5321795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E7E07826-9B44-4F99-9E00-76AEFB91A25F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816348FF-106F-463B-9B70-F345D97E0C74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A7793A0D-D101-40CE-BF6F-FD9AE0BB03C8}"/>
                    </a:ext>
                  </a:extLst>
                </p:cNvPr>
                <p:cNvSpPr txBox="1"/>
                <p:nvPr/>
              </p:nvSpPr>
              <p:spPr>
                <a:xfrm>
                  <a:off x="5687245" y="344199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A7793A0D-D101-40CE-BF6F-FD9AE0BB03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7245" y="3441991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4822BF6-E7C0-4241-8790-F6B06C6828AC}"/>
              </a:ext>
            </a:extLst>
          </p:cNvPr>
          <p:cNvGrpSpPr/>
          <p:nvPr/>
        </p:nvGrpSpPr>
        <p:grpSpPr>
          <a:xfrm>
            <a:off x="5988680" y="3851406"/>
            <a:ext cx="5321795" cy="5331909"/>
            <a:chOff x="5988680" y="3851406"/>
            <a:chExt cx="5321795" cy="5331909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19B3670-2F45-4A53-954F-B8909E90CC25}"/>
                </a:ext>
              </a:extLst>
            </p:cNvPr>
            <p:cNvGrpSpPr/>
            <p:nvPr/>
          </p:nvGrpSpPr>
          <p:grpSpPr>
            <a:xfrm>
              <a:off x="5988680" y="3863090"/>
              <a:ext cx="5321795" cy="5320225"/>
              <a:chOff x="3384817" y="1307735"/>
              <a:chExt cx="5321795" cy="5320225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6DB09E3-3466-4703-BA68-FAADD7BBD3FC}"/>
                  </a:ext>
                </a:extLst>
              </p:cNvPr>
              <p:cNvSpPr/>
              <p:nvPr/>
            </p:nvSpPr>
            <p:spPr>
              <a:xfrm>
                <a:off x="6092462" y="1307735"/>
                <a:ext cx="2614150" cy="265747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528125D-9BA0-46E5-8873-1CB10301369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528281" y="3959646"/>
                <a:ext cx="2564181" cy="1"/>
              </a:xfrm>
              <a:prstGeom prst="line">
                <a:avLst/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Arc 31">
                <a:extLst>
                  <a:ext uri="{FF2B5EF4-FFF2-40B4-BE49-F238E27FC236}">
                    <a16:creationId xmlns:a16="http://schemas.microsoft.com/office/drawing/2014/main" id="{48AA3DCC-AA5A-44DE-B3F1-EF93E7FC49E5}"/>
                  </a:ext>
                </a:extLst>
              </p:cNvPr>
              <p:cNvSpPr/>
              <p:nvPr/>
            </p:nvSpPr>
            <p:spPr>
              <a:xfrm>
                <a:off x="3390900" y="1312248"/>
                <a:ext cx="5315712" cy="5315712"/>
              </a:xfrm>
              <a:prstGeom prst="arc">
                <a:avLst>
                  <a:gd name="adj1" fmla="val 10782833"/>
                  <a:gd name="adj2" fmla="val 0"/>
                </a:avLst>
              </a:prstGeom>
              <a:ln w="3810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F1511F68-B752-4A13-87EA-F2D031B38BF2}"/>
                  </a:ext>
                </a:extLst>
              </p:cNvPr>
              <p:cNvCxnSpPr/>
              <p:nvPr/>
            </p:nvCxnSpPr>
            <p:spPr>
              <a:xfrm>
                <a:off x="3384817" y="3965210"/>
                <a:ext cx="678635" cy="0"/>
              </a:xfrm>
              <a:prstGeom prst="straightConnector1">
                <a:avLst/>
              </a:prstGeom>
              <a:ln w="38100">
                <a:solidFill>
                  <a:schemeClr val="accent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859651EA-12F2-4CE4-A2DF-A6D624BA16FC}"/>
                      </a:ext>
                    </a:extLst>
                  </p:cNvPr>
                  <p:cNvSpPr txBox="1"/>
                  <p:nvPr/>
                </p:nvSpPr>
                <p:spPr>
                  <a:xfrm>
                    <a:off x="7308111" y="2200721"/>
                    <a:ext cx="465191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80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oMath>
                      </m:oMathPara>
                    </a14:m>
                    <a:endParaRPr lang="en-GB" dirty="0"/>
                  </a:p>
                </p:txBody>
              </p:sp>
            </mc:Choice>
            <mc:Fallback xmlns=""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859651EA-12F2-4CE4-A2DF-A6D624BA16F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08111" y="2200721"/>
                    <a:ext cx="465191" cy="523220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F5FDCA2-D1CA-412E-B6A7-DA81A460A6B7}"/>
                </a:ext>
              </a:extLst>
            </p:cNvPr>
            <p:cNvCxnSpPr>
              <a:cxnSpLocks/>
              <a:stCxn id="32" idx="2"/>
            </p:cNvCxnSpPr>
            <p:nvPr/>
          </p:nvCxnSpPr>
          <p:spPr>
            <a:xfrm flipH="1" flipV="1">
              <a:off x="8696325" y="3851406"/>
              <a:ext cx="2614150" cy="2674053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957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FD1BC65A-8E91-46B7-B79A-28DE6091CCC8}"/>
              </a:ext>
            </a:extLst>
          </p:cNvPr>
          <p:cNvSpPr txBox="1"/>
          <p:nvPr/>
        </p:nvSpPr>
        <p:spPr>
          <a:xfrm>
            <a:off x="324394" y="344676"/>
            <a:ext cx="4178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There is another way …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3FF2F91-2136-4AC8-A4DE-27C2C5BDCA07}"/>
              </a:ext>
            </a:extLst>
          </p:cNvPr>
          <p:cNvSpPr txBox="1"/>
          <p:nvPr/>
        </p:nvSpPr>
        <p:spPr>
          <a:xfrm>
            <a:off x="4760538" y="84378"/>
            <a:ext cx="2670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Wedged Chord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B493D49-7474-4183-AB15-8B9A7F14B4EC}"/>
              </a:ext>
            </a:extLst>
          </p:cNvPr>
          <p:cNvGrpSpPr/>
          <p:nvPr/>
        </p:nvGrpSpPr>
        <p:grpSpPr>
          <a:xfrm>
            <a:off x="236461" y="1248234"/>
            <a:ext cx="5321795" cy="5320225"/>
            <a:chOff x="3384817" y="1307735"/>
            <a:chExt cx="5321795" cy="532022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331886A-014E-49E5-AC27-49F2671B263C}"/>
                </a:ext>
              </a:extLst>
            </p:cNvPr>
            <p:cNvSpPr/>
            <p:nvPr/>
          </p:nvSpPr>
          <p:spPr>
            <a:xfrm>
              <a:off x="3384817" y="1307735"/>
              <a:ext cx="5321795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E7E07826-9B44-4F99-9E00-76AEFB91A25F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816348FF-106F-463B-9B70-F345D97E0C74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A7793A0D-D101-40CE-BF6F-FD9AE0BB03C8}"/>
                    </a:ext>
                  </a:extLst>
                </p:cNvPr>
                <p:cNvSpPr txBox="1"/>
                <p:nvPr/>
              </p:nvSpPr>
              <p:spPr>
                <a:xfrm>
                  <a:off x="5687245" y="344199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A7793A0D-D101-40CE-BF6F-FD9AE0BB03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87245" y="3441991"/>
                  <a:ext cx="465191" cy="52322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19B3670-2F45-4A53-954F-B8909E90CC25}"/>
              </a:ext>
            </a:extLst>
          </p:cNvPr>
          <p:cNvGrpSpPr/>
          <p:nvPr/>
        </p:nvGrpSpPr>
        <p:grpSpPr>
          <a:xfrm>
            <a:off x="5988680" y="1258113"/>
            <a:ext cx="5321795" cy="5320225"/>
            <a:chOff x="3384817" y="1307735"/>
            <a:chExt cx="5321795" cy="5320225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6DB09E3-3466-4703-BA68-FAADD7BBD3FC}"/>
                </a:ext>
              </a:extLst>
            </p:cNvPr>
            <p:cNvSpPr/>
            <p:nvPr/>
          </p:nvSpPr>
          <p:spPr>
            <a:xfrm>
              <a:off x="6092462" y="1307735"/>
              <a:ext cx="2614150" cy="265747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528125D-9BA0-46E5-8873-1CB10301369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28281" y="3959646"/>
              <a:ext cx="2564181" cy="1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Arc 31">
              <a:extLst>
                <a:ext uri="{FF2B5EF4-FFF2-40B4-BE49-F238E27FC236}">
                  <a16:creationId xmlns:a16="http://schemas.microsoft.com/office/drawing/2014/main" id="{48AA3DCC-AA5A-44DE-B3F1-EF93E7FC49E5}"/>
                </a:ext>
              </a:extLst>
            </p:cNvPr>
            <p:cNvSpPr/>
            <p:nvPr/>
          </p:nvSpPr>
          <p:spPr>
            <a:xfrm>
              <a:off x="3390900" y="1312248"/>
              <a:ext cx="5315712" cy="5315712"/>
            </a:xfrm>
            <a:prstGeom prst="arc">
              <a:avLst>
                <a:gd name="adj1" fmla="val 10782833"/>
                <a:gd name="adj2" fmla="val 0"/>
              </a:avLst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F1511F68-B752-4A13-87EA-F2D031B38BF2}"/>
                </a:ext>
              </a:extLst>
            </p:cNvPr>
            <p:cNvCxnSpPr/>
            <p:nvPr/>
          </p:nvCxnSpPr>
          <p:spPr>
            <a:xfrm>
              <a:off x="3384817" y="3965210"/>
              <a:ext cx="678635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859651EA-12F2-4CE4-A2DF-A6D624BA16FC}"/>
                    </a:ext>
                  </a:extLst>
                </p:cNvPr>
                <p:cNvSpPr txBox="1"/>
                <p:nvPr/>
              </p:nvSpPr>
              <p:spPr>
                <a:xfrm>
                  <a:off x="7308111" y="2200721"/>
                  <a:ext cx="46519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859651EA-12F2-4CE4-A2DF-A6D624BA16F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8111" y="2200721"/>
                  <a:ext cx="46519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F5FDCA2-D1CA-412E-B6A7-DA81A460A6B7}"/>
              </a:ext>
            </a:extLst>
          </p:cNvPr>
          <p:cNvCxnSpPr>
            <a:cxnSpLocks/>
            <a:stCxn id="32" idx="2"/>
          </p:cNvCxnSpPr>
          <p:nvPr/>
        </p:nvCxnSpPr>
        <p:spPr>
          <a:xfrm flipH="1" flipV="1">
            <a:off x="8696325" y="1246429"/>
            <a:ext cx="2614150" cy="267405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63ADB6F-3D29-4CE6-A626-78955B6574B4}"/>
                  </a:ext>
                </a:extLst>
              </p:cNvPr>
              <p:cNvSpPr txBox="1"/>
              <p:nvPr/>
            </p:nvSpPr>
            <p:spPr>
              <a:xfrm>
                <a:off x="5559719" y="2315361"/>
                <a:ext cx="4651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63ADB6F-3D29-4CE6-A626-78955B6574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719" y="2315361"/>
                <a:ext cx="465191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1FB7F7B-2343-4709-8CFF-47F5100B0987}"/>
                  </a:ext>
                </a:extLst>
              </p:cNvPr>
              <p:cNvSpPr txBox="1"/>
              <p:nvPr/>
            </p:nvSpPr>
            <p:spPr>
              <a:xfrm>
                <a:off x="7946301" y="2085811"/>
                <a:ext cx="701026" cy="982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1FB7F7B-2343-4709-8CFF-47F5100B0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6301" y="2085811"/>
                <a:ext cx="701026" cy="9823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1773806-D18A-4AA0-AB7E-9DAA2415F6D1}"/>
                  </a:ext>
                </a:extLst>
              </p:cNvPr>
              <p:cNvSpPr txBox="1"/>
              <p:nvPr/>
            </p:nvSpPr>
            <p:spPr>
              <a:xfrm>
                <a:off x="9650871" y="3905709"/>
                <a:ext cx="701026" cy="982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1773806-D18A-4AA0-AB7E-9DAA2415F6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0871" y="3905709"/>
                <a:ext cx="701026" cy="9823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7CBEA134-C25F-4E89-8299-509859473AC9}"/>
                  </a:ext>
                </a:extLst>
              </p:cNvPr>
              <p:cNvSpPr txBox="1"/>
              <p:nvPr/>
            </p:nvSpPr>
            <p:spPr>
              <a:xfrm>
                <a:off x="2948799" y="5224369"/>
                <a:ext cx="65248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Comic Sans MS" panose="030F0702030302020204" pitchFamily="66" charset="0"/>
                  </a:rPr>
                  <a:t>Again, the shaded area is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𝟏𝟖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7CBEA134-C25F-4E89-8299-509859473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799" y="5224369"/>
                <a:ext cx="6524810" cy="523220"/>
              </a:xfrm>
              <a:prstGeom prst="rect">
                <a:avLst/>
              </a:prstGeom>
              <a:blipFill>
                <a:blip r:embed="rId7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63989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6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305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920</Words>
  <Application>Microsoft Office PowerPoint</Application>
  <PresentationFormat>Widescreen</PresentationFormat>
  <Paragraphs>210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Bradley Hand ITC</vt:lpstr>
      <vt:lpstr>Calibri</vt:lpstr>
      <vt:lpstr>Calibri Light</vt:lpstr>
      <vt:lpstr>Cambria Math</vt:lpstr>
      <vt:lpstr>Comic Sans MS</vt:lpstr>
      <vt:lpstr>Office Theme</vt:lpstr>
      <vt:lpstr>Wedged Chord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Burke</dc:creator>
  <cp:lastModifiedBy>John Burke</cp:lastModifiedBy>
  <cp:revision>24</cp:revision>
  <cp:lastPrinted>2019-12-20T22:44:18Z</cp:lastPrinted>
  <dcterms:created xsi:type="dcterms:W3CDTF">2019-04-13T20:31:24Z</dcterms:created>
  <dcterms:modified xsi:type="dcterms:W3CDTF">2020-12-18T23:15:34Z</dcterms:modified>
</cp:coreProperties>
</file>